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DAFE9-2DBC-45D9-95C2-0942EE0BBB01}" type="datetimeFigureOut">
              <a:rPr lang="en-US" smtClean="0"/>
              <a:t>8/16/2011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D1A54-B08E-4201-A66C-310D823654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chemeClr val="tx1"/>
                </a:solidFill>
                <a:latin typeface="Garamond" pitchFamily="18" charset="0"/>
              </a:rPr>
              <a:t>The attitude that an author adopts with regards to a specific character or place or development in a piece of writing</a:t>
            </a:r>
            <a:endParaRPr lang="en-US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1143000"/>
            <a:ext cx="510889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ramond" pitchFamily="18" charset="0"/>
              </a:rPr>
              <a:t>What is tone?</a:t>
            </a:r>
            <a:endParaRPr lang="en-US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allAtOnce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962" y="533400"/>
            <a:ext cx="84232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ramond" pitchFamily="18" charset="0"/>
              </a:rPr>
              <a:t>Why does tone matter?</a:t>
            </a:r>
            <a:endParaRPr lang="en-US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819400"/>
            <a:ext cx="75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i="1" dirty="0" smtClean="0">
                <a:latin typeface="Garamond" pitchFamily="18" charset="0"/>
              </a:rPr>
              <a:t>Because it is one way that authors tell the reader how to feel about a text.  </a:t>
            </a:r>
            <a:br>
              <a:rPr lang="en-US" sz="3000" b="1" i="1" dirty="0" smtClean="0">
                <a:latin typeface="Garamond" pitchFamily="18" charset="0"/>
              </a:rPr>
            </a:br>
            <a:r>
              <a:rPr lang="en-US" sz="3000" b="1" i="1" dirty="0" smtClean="0">
                <a:latin typeface="Garamond" pitchFamily="18" charset="0"/>
              </a:rPr>
              <a:t>You cannot understand a piece of  writing without an understanding of tone.</a:t>
            </a:r>
            <a:endParaRPr lang="en-US" sz="30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228600"/>
            <a:ext cx="84582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ramond" pitchFamily="18" charset="0"/>
              </a:rPr>
              <a:t>What are some common tones?</a:t>
            </a:r>
            <a:endParaRPr lang="en-US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2438400"/>
            <a:ext cx="7620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b="1" dirty="0" smtClean="0">
                <a:latin typeface="Garamond" pitchFamily="18" charset="0"/>
              </a:rPr>
              <a:t>Happy, Sarcastic, Depressed, Suspicious, Angry, Skeptical, Enthusiastic, Terse, </a:t>
            </a:r>
            <a:endParaRPr lang="en-US" sz="4400" b="1" dirty="0">
              <a:latin typeface="Garamond" pitchFamily="18" charset="0"/>
            </a:endParaRPr>
          </a:p>
          <a:p>
            <a:pPr lvl="0"/>
            <a:r>
              <a:rPr lang="en-US" sz="4400" b="1" dirty="0" smtClean="0">
                <a:latin typeface="Garamond" pitchFamily="18" charset="0"/>
              </a:rPr>
              <a:t>Disenchanted, Hopeful, Naïve</a:t>
            </a:r>
            <a:endParaRPr lang="en-US" sz="4400" b="1" dirty="0">
              <a:latin typeface="Garamond" pitchFamily="18" charset="0"/>
            </a:endParaRPr>
          </a:p>
          <a:p>
            <a:pPr lvl="0"/>
            <a:r>
              <a:rPr lang="en-US" sz="4400" b="1" dirty="0" smtClean="0">
                <a:latin typeface="Garamond" pitchFamily="18" charset="0"/>
              </a:rPr>
              <a:t>Overjoyed, Clinical, and many more…</a:t>
            </a:r>
            <a:endParaRPr lang="en-US" sz="4400" b="1" dirty="0">
              <a:latin typeface="Garamond" pitchFamily="18" charset="0"/>
            </a:endParaRPr>
          </a:p>
          <a:p>
            <a:endParaRPr lang="en-US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2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8229600" cy="25908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latin typeface="Garamond" pitchFamily="18" charset="0"/>
              </a:rPr>
              <a:t>“The opinion expressed by his Honor that such a course would be little less than sacrilege, was eminently just and proper.”</a:t>
            </a:r>
          </a:p>
          <a:p>
            <a:pPr algn="ctr">
              <a:buNone/>
            </a:pPr>
            <a:r>
              <a:rPr lang="en-US" b="1" dirty="0" smtClean="0">
                <a:latin typeface="Garamond" pitchFamily="18" charset="0"/>
              </a:rPr>
              <a:t>-Samuel Clemens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304800"/>
            <a:ext cx="69558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ramond" pitchFamily="18" charset="0"/>
              </a:rPr>
              <a:t>Tone can be created through word choice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590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b="1" dirty="0" smtClean="0">
                <a:latin typeface="Garamond" pitchFamily="18" charset="0"/>
              </a:rPr>
              <a:t>“You started it,” the girl said. “I was being amused. I was having a fine time.”</a:t>
            </a:r>
          </a:p>
          <a:p>
            <a:pPr>
              <a:buNone/>
            </a:pPr>
            <a:r>
              <a:rPr lang="en-US" sz="5100" b="1" dirty="0" smtClean="0">
                <a:latin typeface="Garamond" pitchFamily="18" charset="0"/>
              </a:rPr>
              <a:t>“Well, let’s try and have a fine time.”</a:t>
            </a:r>
          </a:p>
          <a:p>
            <a:pPr>
              <a:buNone/>
            </a:pPr>
            <a:r>
              <a:rPr lang="en-US" sz="5100" b="1" dirty="0" smtClean="0">
                <a:latin typeface="Garamond" pitchFamily="18" charset="0"/>
              </a:rPr>
              <a:t>“All right. I was trying. I said the mountains looked like white elephants. Wasn’t that bright?”</a:t>
            </a:r>
          </a:p>
          <a:p>
            <a:pPr algn="ctr">
              <a:buNone/>
            </a:pPr>
            <a:r>
              <a:rPr lang="en-US" sz="5100" b="1" dirty="0" smtClean="0">
                <a:latin typeface="Garamond" pitchFamily="18" charset="0"/>
              </a:rPr>
              <a:t>-Ernest Hemingway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228600"/>
            <a:ext cx="84582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ramond" pitchFamily="18" charset="0"/>
              </a:rPr>
              <a:t>Tone can be created through sentence structure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180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Portland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achertok</dc:creator>
  <cp:lastModifiedBy>achertok</cp:lastModifiedBy>
  <cp:revision>7</cp:revision>
  <dcterms:created xsi:type="dcterms:W3CDTF">2011-08-16T18:59:01Z</dcterms:created>
  <dcterms:modified xsi:type="dcterms:W3CDTF">2011-08-16T19:52:58Z</dcterms:modified>
</cp:coreProperties>
</file>